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23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644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24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39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23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9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32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18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505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75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26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6F1D-4AE0-4FE9-AC6C-5F98096E2892}" type="datetimeFigureOut">
              <a:rPr lang="es-MX" smtClean="0"/>
              <a:t>06/02/2014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142B-1F17-43C6-8C40-C2E16B63DF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3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confidencialidad+de+la+informacion&amp;source=images&amp;cd=&amp;cad=rja&amp;docid=3KDNfYJxllsE9M&amp;tbnid=1KUyrVfiuhwK9M:&amp;ved=0CAUQjRw&amp;url=http://actualicese.com/actualidad/2008/10/30/acuerdo-de-confidencialidad/&amp;ei=MHapUZmlNsz-rAGsnYCgDA&amp;bvm=bv.47244034,d.aWM&amp;psig=AFQjCNHyeeVj3XsG6rOE8pIzIPpwLMYq4Q&amp;ust=1370146718332307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m.mx/url?sa=i&amp;rct=j&amp;q=confidencialidad+de+la+informacion&amp;source=images&amp;cd=&amp;cad=rja&amp;docid=d-wTWytiYqAsdM&amp;tbnid=Ldj3Lbrna_IK4M:&amp;ved=0CAUQjRw&amp;url=http://es.123rf.com/photo_6516431_archivos-confidenciales.html&amp;ei=w3apUZ6nNorPqgGU24D4Cw&amp;bvm=bv.47244034,d.aWM&amp;psig=AFQjCNHyeeVj3XsG6rOE8pIzIPpwLMYq4Q&amp;ust=1370146718332307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EL+AUDITOR+Y+SUS+PAPELES&amp;source=images&amp;cd=&amp;cad=rja&amp;docid=cGXMSSeCVA3OoM&amp;tbnid=zUEqvJFV1Q2ipM:&amp;ved=0CAUQjRw&amp;url=http://www.juricont.blogspot.com/&amp;ei=q3qpUeW0AonArgHb6YGICg&amp;bvm=bv.47244034,d.aWM&amp;psig=AFQjCNEzmSDnSsvEiYnbUkdr8WfK_JrvwA&amp;ust=1370147191278257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www.google.com.mx/url?sa=i&amp;rct=j&amp;q=CONVINACION&amp;source=images&amp;cd=&amp;cad=rja&amp;docid=2UOpzndzChUM6M&amp;tbnid=w4HPqwLOG6oUTM:&amp;ved=0CAUQjRw&amp;url=http://es.123rf.com/photo_15409762_dos-personas-3d-en-rompecabezas-de-combinacion.html&amp;ei=3mipUZXXBo2DqQHnhoHIDQ&amp;bvm=bv.47244034,d.aWM&amp;psig=AFQjCNFE_J-fBfGCNzmEIdDhbtFvpkDWiQ&amp;ust=137014330437084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5" Type="http://schemas.openxmlformats.org/officeDocument/2006/relationships/hyperlink" Target="http://www.google.com.mx/url?sa=i&amp;rct=j&amp;q=PROCEDIMIENTOS&amp;source=images&amp;cd=&amp;cad=rja&amp;docid=lAK7wRJu8rbOGM&amp;tbnid=8vQXsmC27shqOM:&amp;ved=0CAUQjRw&amp;url=http://adminitracionyplaneaciondionicio.blogspot.com/2010/04/procedimientos-y-pronosticos.html&amp;ei=e2ipUYJ1y-SpAYnggMAG&amp;bvm=bv.47244034,d.aWM&amp;psig=AFQjCNHx7UsgZa1WxbjomD1bcBlEJWg1EA&amp;ust=1370143213673246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mx/url?sa=i&amp;rct=j&amp;q=auditoria&amp;source=images&amp;cd=&amp;cad=rja&amp;docid=6zau3LciHFvvkM&amp;tbnid=y_xLcFGDJon2hM:&amp;ved=0CAUQjRw&amp;url=http://boletin.dgi.uanl.mx/2011/01/21/conoce-el-plan-de-auditoria-externa/&amp;ei=u2ypUee8KcqBrgHr5IHgBw&amp;bvm=bv.47244034,d.dmQ&amp;psig=AFQjCNGI6KIS4-dVkADZvGUMTeLnuYxYwA&amp;ust=1370140022385883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ytemas.com/wp-content/uploads/fondos-de-pantalla-gratis-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33327"/>
            <a:ext cx="9122787" cy="68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539552" y="5387975"/>
            <a:ext cx="7772400" cy="1470025"/>
          </a:xfrm>
        </p:spPr>
        <p:txBody>
          <a:bodyPr/>
          <a:lstStyle/>
          <a:p>
            <a:r>
              <a:rPr lang="es-MX" dirty="0" smtClean="0">
                <a:solidFill>
                  <a:srgbClr val="FFFF00"/>
                </a:solidFill>
              </a:rPr>
              <a:t>YOLANDA CASTELAN PATRICIO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2664296"/>
          </a:xfrm>
        </p:spPr>
        <p:txBody>
          <a:bodyPr>
            <a:normAutofit/>
          </a:bodyPr>
          <a:lstStyle/>
          <a:p>
            <a:r>
              <a:rPr lang="es-MX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FINANZAS  Y CONTADURIA   PÚBLICA</a:t>
            </a:r>
            <a:endParaRPr lang="es-MX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2" descr="C:\Users\YOL\Pictures\imagesCA6IS1B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62836"/>
            <a:ext cx="2239690" cy="33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5536" y="2708920"/>
            <a:ext cx="8640960" cy="18002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AUDITORIA</a:t>
            </a:r>
            <a:endParaRPr lang="es-MX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0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OL\Documents\IMAGENES\abstracto_naranj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ESTRUCTURA GENERAL </a:t>
            </a:r>
            <a:endParaRPr lang="es-MX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1600200"/>
            <a:ext cx="5652120" cy="5257800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NOMBRE DE LA COMPAÑÍA </a:t>
            </a:r>
          </a:p>
          <a:p>
            <a:r>
              <a:rPr lang="es-MX" dirty="0" smtClean="0"/>
              <a:t>AREA QUE SE VA A REVISAR</a:t>
            </a:r>
          </a:p>
          <a:p>
            <a:r>
              <a:rPr lang="es-MX" dirty="0" smtClean="0"/>
              <a:t>FECHA DE AUDITORIA</a:t>
            </a:r>
          </a:p>
          <a:p>
            <a:r>
              <a:rPr lang="es-MX" dirty="0" smtClean="0"/>
              <a:t>FIRMA O INICIAL</a:t>
            </a:r>
          </a:p>
          <a:p>
            <a:r>
              <a:rPr lang="es-MX" dirty="0" smtClean="0"/>
              <a:t>FECHA DE LA CEDULA</a:t>
            </a:r>
          </a:p>
          <a:p>
            <a:r>
              <a:rPr lang="es-MX" dirty="0" smtClean="0"/>
              <a:t>CRUCE DE INFORMACION</a:t>
            </a:r>
          </a:p>
          <a:p>
            <a:r>
              <a:rPr lang="es-MX" dirty="0" smtClean="0"/>
              <a:t>MARCA DE AUDITORIA</a:t>
            </a:r>
          </a:p>
          <a:p>
            <a:r>
              <a:rPr lang="es-MX" dirty="0" smtClean="0"/>
              <a:t>FUENTE DE INFORMACIN</a:t>
            </a:r>
          </a:p>
          <a:p>
            <a:r>
              <a:rPr lang="es-MX" dirty="0" smtClean="0"/>
              <a:t>SALDOS AJUSTADOS</a:t>
            </a:r>
          </a:p>
          <a:p>
            <a:endParaRPr lang="es-MX" dirty="0"/>
          </a:p>
        </p:txBody>
      </p:sp>
      <p:pic>
        <p:nvPicPr>
          <p:cNvPr id="10244" name="Picture 4" descr="http://t2.gstatic.com/images?q=tbn:ANd9GcRwyrV_xw5tFLtIcX6UrUOAh6p7jmexEaEn73TtKipfUiEMnO-d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340768"/>
            <a:ext cx="3600399" cy="27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OL\Documents\IMAGENES\imagesCAF5I8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NATURALEZA DE LOS PAPELES DE TRABAJO</a:t>
            </a:r>
            <a:endParaRPr lang="es-MX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6593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rgbClr val="FFFF00"/>
                </a:solidFill>
              </a:rPr>
              <a:t>DISEÑADOS Y ORGANIZADOS PARA CUMPLIR CON LAS CIRCUNSTANCIAS Y NECESIDADES DEL AUDITOR</a:t>
            </a:r>
            <a:endParaRPr lang="es-MX" sz="3600" b="1" dirty="0">
              <a:solidFill>
                <a:srgbClr val="FFFF00"/>
              </a:solidFill>
            </a:endParaRPr>
          </a:p>
        </p:txBody>
      </p:sp>
      <p:pic>
        <p:nvPicPr>
          <p:cNvPr id="11268" name="Picture 4" descr="http://3.bp.blogspot.com/_CPLUSLLYvoI/TEelGwi-_jI/AAAAAAAAA-8/cTyJUxY46FU/s400/deu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45002"/>
            <a:ext cx="5256584" cy="34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YOL\Documents\IMAGENES\randolimagenes.blogspot.com - Gratis Wallpapers - Descargar fondos abstracto de pantalla - (33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-27384"/>
            <a:ext cx="9167664" cy="68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CONFIDENCIALIDAD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http://actualicese.com/_ig/img/fotos/silenciocier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6297375" cy="41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ttp://us.123rf.com/400wm/400/400/mipan/mipan1002/mipan100200264/6516431-archivos-confidenciale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2708921"/>
            <a:ext cx="2927085" cy="41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OL\Documents\IMAGENES\fondos-para-twitter-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-1"/>
            <a:ext cx="9130146" cy="69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1268760"/>
            <a:ext cx="509776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PROPIEDAD</a:t>
            </a:r>
            <a:endParaRPr lang="es-MX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6" name="Picture 4" descr="http://2.bp.blogspot.com/_Okdw2V-Bqm8/Sx211wPfKnI/AAAAAAAAABM/nlQsnXeFnIU/s400/escalando_pap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6"/>
          <a:stretch/>
        </p:blipFill>
        <p:spPr bwMode="auto">
          <a:xfrm>
            <a:off x="2966717" y="2492896"/>
            <a:ext cx="6213795" cy="44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OL\Documents\IMAGENES\50-tutorioles-fond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27" y="0"/>
            <a:ext cx="9169927" cy="68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MX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CLASES DE PAPELES DE TRABAJO</a:t>
            </a:r>
            <a:endParaRPr lang="es-MX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3600" dirty="0" smtClean="0">
                <a:ln/>
                <a:solidFill>
                  <a:schemeClr val="accent3"/>
                </a:solidFill>
              </a:rPr>
              <a:t>POR SU USO</a:t>
            </a:r>
            <a:endParaRPr lang="es-MX" sz="360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CONTINUO</a:t>
            </a:r>
          </a:p>
          <a:p>
            <a:r>
              <a:rPr lang="es-MX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TEMPORAL</a:t>
            </a:r>
            <a:endParaRPr lang="es-MX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3600" dirty="0" smtClean="0">
                <a:ln/>
                <a:solidFill>
                  <a:schemeClr val="accent3"/>
                </a:solidFill>
              </a:rPr>
              <a:t>POR SU CONTENIDO</a:t>
            </a:r>
            <a:endParaRPr lang="es-MX" sz="3600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HOJA DE TRABAJO</a:t>
            </a:r>
          </a:p>
          <a:p>
            <a:r>
              <a:rPr lang="es-MX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CEDULA SUMARIAS O RESUMEN</a:t>
            </a:r>
          </a:p>
          <a:p>
            <a:r>
              <a:rPr lang="es-MX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CEDULAS DE DETALLE O DESCRIPTIVAS</a:t>
            </a:r>
          </a:p>
          <a:p>
            <a:r>
              <a:rPr lang="es-MX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CEDULAS ANALITICAS O COMPROVACION</a:t>
            </a:r>
          </a:p>
          <a:p>
            <a:endParaRPr lang="es-MX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4" name="Picture 4" descr="http://4.bp.blogspot.com/-EWePFnhK1Iw/Ti79tIu5Z1I/AAAAAAAAAAs/_qfhqwdK6Fk/s1600/imagen+de+Auditoria+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1870"/>
            <a:ext cx="33337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YOL\Documents\IMAGENES\wallpaper-windows8-300x1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0" y="-99392"/>
            <a:ext cx="9436838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ARCHIVOS</a:t>
            </a:r>
            <a:endParaRPr lang="es-MX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</a:rPr>
              <a:t>PERMANENTE</a:t>
            </a:r>
          </a:p>
          <a:p>
            <a:r>
              <a:rPr lang="es-MX" dirty="0" smtClean="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</a:rPr>
              <a:t>GENERAL </a:t>
            </a:r>
          </a:p>
          <a:p>
            <a:r>
              <a:rPr lang="es-MX" dirty="0" smtClean="0">
                <a:solidFill>
                  <a:srgbClr val="FFFF00"/>
                </a:solidFill>
                <a:latin typeface="Adobe Hebrew" pitchFamily="18" charset="-79"/>
                <a:cs typeface="Adobe Hebrew" pitchFamily="18" charset="-79"/>
              </a:rPr>
              <a:t>CORRIENTE</a:t>
            </a:r>
            <a:endParaRPr lang="es-MX" dirty="0">
              <a:solidFill>
                <a:srgbClr val="FFFF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7413" name="Picture 5" descr="http://blog.pucp.edu.pe/media/3577/20100504-o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64082"/>
            <a:ext cx="3810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OL\Documents\IMAGENES\imagesCAXML7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PERMANENTE</a:t>
            </a:r>
            <a:endParaRPr lang="es-MX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04482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MX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LEYES Y NORMAS</a:t>
            </a:r>
          </a:p>
          <a:p>
            <a:r>
              <a:rPr lang="es-MX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ORGANIGRAMAS</a:t>
            </a:r>
          </a:p>
          <a:p>
            <a:r>
              <a:rPr lang="es-MX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POLITICAS MANUALES</a:t>
            </a:r>
          </a:p>
          <a:p>
            <a:pPr marL="0" indent="0">
              <a:buNone/>
            </a:pPr>
            <a:endParaRPr lang="es-MX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 rot="19744781">
            <a:off x="5183315" y="5346338"/>
            <a:ext cx="316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INFORMACION UTIL</a:t>
            </a:r>
            <a:endParaRPr lang="es-MX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6" name="Picture 4" descr="https://lh4.googleusercontent.com/-Y50nnestGf8/TYy3Pr4xHRI/AAAAAAAAAOg/Z3QLPRPaTYo/s1600/social%255B1%255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" y="2865804"/>
            <a:ext cx="5072316" cy="39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OL\Documents\IMAGENES\jung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702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GENERAL</a:t>
            </a:r>
            <a:endParaRPr lang="es-MX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3672408"/>
          </a:xfrm>
        </p:spPr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  <a:latin typeface="Adobe Garamond Pro Bold" pitchFamily="18" charset="0"/>
              </a:rPr>
              <a:t>ESTADOS FINANCIEROS</a:t>
            </a:r>
          </a:p>
          <a:p>
            <a:r>
              <a:rPr lang="es-MX" b="1" dirty="0" smtClean="0">
                <a:solidFill>
                  <a:srgbClr val="002060"/>
                </a:solidFill>
                <a:latin typeface="Adobe Garamond Pro Bold" pitchFamily="18" charset="0"/>
              </a:rPr>
              <a:t>PLANES ANUALES DE TRABAJO</a:t>
            </a:r>
          </a:p>
          <a:p>
            <a:r>
              <a:rPr lang="es-MX" b="1" dirty="0" smtClean="0">
                <a:solidFill>
                  <a:srgbClr val="002060"/>
                </a:solidFill>
                <a:latin typeface="Adobe Garamond Pro Bold" pitchFamily="18" charset="0"/>
              </a:rPr>
              <a:t>PROGRAMAS DE AUDITORIA</a:t>
            </a:r>
          </a:p>
          <a:p>
            <a:r>
              <a:rPr lang="es-MX" b="1" dirty="0" smtClean="0">
                <a:solidFill>
                  <a:srgbClr val="002060"/>
                </a:solidFill>
                <a:latin typeface="Adobe Garamond Pro Bold" pitchFamily="18" charset="0"/>
              </a:rPr>
              <a:t>HOJAS DE TRABAJO</a:t>
            </a:r>
          </a:p>
          <a:p>
            <a:r>
              <a:rPr lang="es-MX" b="1" dirty="0" smtClean="0">
                <a:solidFill>
                  <a:srgbClr val="002060"/>
                </a:solidFill>
                <a:latin typeface="Adobe Garamond Pro Bold" pitchFamily="18" charset="0"/>
              </a:rPr>
              <a:t>BORRADOR E INFORME FINAL DE CADA EXAMEN</a:t>
            </a:r>
            <a:endParaRPr lang="es-MX" b="1" dirty="0">
              <a:solidFill>
                <a:srgbClr val="002060"/>
              </a:solidFill>
              <a:latin typeface="Adobe Garamond Pro Bold" pitchFamily="18" charset="0"/>
            </a:endParaRPr>
          </a:p>
        </p:txBody>
      </p:sp>
      <p:pic>
        <p:nvPicPr>
          <p:cNvPr id="19460" name="Picture 4" descr="http://4.bp.blogspot.com/--4e6JzvrcRI/TayV_2uxa6I/AAAAAAAAAS8/suzCyTSbE6c/s1600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2225"/>
            <a:ext cx="4572000" cy="30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YOL\Documents\IMAGENES\imagesCA0R0Y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MX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CORRIENTE</a:t>
            </a:r>
            <a:endParaRPr lang="es-MX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482" name="Picture 2" descr="http://imagenes.mailxmail.com/cursos/imagenes/5/1/tecnicas-de-auditoria-el-muestreo-y-el-rastreo_23215_1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61" y="1897191"/>
            <a:ext cx="6957771" cy="506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YOL\Documents\IMAGENES\gallery_pic_2622_290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6252"/>
            <a:ext cx="9131206" cy="700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852936"/>
            <a:ext cx="8229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MX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</a:t>
            </a:r>
            <a:endParaRPr lang="es-MX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4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OL\Documents\IMAGENES\fondos-coloridos-22_mi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3" y="0"/>
            <a:ext cx="9209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TECNICA DE AUDITORIA</a:t>
            </a:r>
            <a:endParaRPr lang="es-MX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METODOS PRACTICOS DE INVESTIGACION Y PRUEVA QUE UTILIZA EL AUDITOR PARA OBTENER LA EVIDENCIA NECESARIA QUE FUNDAMENTE SUS OPINIONES Y CONCLUSIONES</a:t>
            </a:r>
            <a:endParaRPr lang="es-MX" dirty="0"/>
          </a:p>
        </p:txBody>
      </p:sp>
      <p:pic>
        <p:nvPicPr>
          <p:cNvPr id="2055" name="Picture 7" descr="http://2.bp.blogspot.com/-uszfl309ip8/UA65-BAO7_I/AAAAAAAAAFM/vTJELs-cW_I/s1600/eviden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51919"/>
            <a:ext cx="4392488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512583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CRITERIO-JUICIO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4158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L\Documents\IMAGENES\abstracto-azul-fond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txBody>
          <a:bodyPr>
            <a:noAutofit/>
          </a:bodyPr>
          <a:lstStyle/>
          <a:p>
            <a:r>
              <a:rPr lang="es-MX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PROCEDIMIENTO DE AUDITORIA</a:t>
            </a:r>
            <a:endParaRPr lang="es-MX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FFFF00"/>
                </a:solidFill>
              </a:rPr>
              <a:t>CONJUNTO DE TECNICAS DE INVESTIGACION</a:t>
            </a:r>
            <a:endParaRPr lang="es-MX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1.bp.blogspot.com/_dLARJuKuv2M/Sy2rHF8tnmI/AAAAAAAAB1g/l9LPZKsEwi4/s400/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00" y="1700808"/>
            <a:ext cx="3814300" cy="42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66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://t3.gstatic.com/images?q=tbn:ANd9GcQtVk4ImEXp4bQBxx8-jjwwAj4Kh8HsCoz8KOiQVpaHGzARaFk6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11"/>
            <a:ext cx="9229282" cy="68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logdeseo.com/wp-content/uploads/2011/09/herramienta-SEOyS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75" y="1100807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6466" y="476672"/>
            <a:ext cx="4040188" cy="63976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MX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TECNICA</a:t>
            </a:r>
            <a:endParaRPr lang="es-MX" sz="3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76056" y="476672"/>
            <a:ext cx="3312368" cy="63976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MX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PROCEDIMIENTO</a:t>
            </a:r>
            <a:endParaRPr lang="es-MX" sz="3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 descr="http://es.dreamstime.com/herramientas-financieras-thumb15779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1" y="2060848"/>
            <a:ext cx="443204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1.bp.blogspot.com/_VCbHw2SW6WE/S7lFnCw5n_I/AAAAAAAAADQ/M1Zb68ipl0w/s1600/procedimiento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42" y="2060847"/>
            <a:ext cx="4774240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us.123rf.com/400wm/400/400/abluecup/abluecup1209/abluecup120900047/15409762-dos-personas-3d-en-rompecabezas-de-combinacio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39104"/>
            <a:ext cx="1368152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L\Documents\IMAGENES\abstracto_naranj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330"/>
            <a:ext cx="9171105" cy="68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0"/>
            <a:ext cx="8579296" cy="674136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NATURALEZA: </a:t>
            </a:r>
            <a:r>
              <a:rPr lang="es-MX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TIPO DE PROCEDIMIENTO</a:t>
            </a:r>
          </a:p>
          <a:p>
            <a:endParaRPr lang="es-MX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s-MX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s-MX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ALCANCE: </a:t>
            </a:r>
            <a:r>
              <a:rPr lang="es-MX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AMPLITUD</a:t>
            </a:r>
          </a:p>
          <a:p>
            <a:endParaRPr lang="es-MX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s-MX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es-MX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OPORTUNIDAD DE APLICACIÓN: </a:t>
            </a:r>
            <a:r>
              <a:rPr lang="es-MX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EPOCA</a:t>
            </a:r>
            <a:endParaRPr lang="es-MX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00" name="Picture 4" descr="http://virtual.uaeh.edu.mx/repositoriouaeh/paginas/Auditoria_Informatica_Interna_y_Externa/Imag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2990850" cy="156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onografias.com/trabajos91/tipos-investigacion-cientifica/image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99659"/>
            <a:ext cx="20859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boletin.dgi.uanl.mx/wp-content/uploads/2011/01/Inicio-de-Auditoria-Extern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60" y="5027661"/>
            <a:ext cx="1842622" cy="18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L\Documents\IMAGENES\mystical-book-in-the-ligh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5400" b="1" dirty="0" smtClean="0">
                <a:ln/>
                <a:solidFill>
                  <a:schemeClr val="accent3"/>
                </a:solidFill>
              </a:rPr>
              <a:t>PAPELES DE TRABAJO</a:t>
            </a:r>
            <a:endParaRPr lang="es-MX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4016" y="4696544"/>
            <a:ext cx="8892480" cy="118072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s-MX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CONJUNTO DE CEDULAS Y DOCUMENTACION</a:t>
            </a:r>
            <a:endParaRPr lang="es-MX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3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OL\Documents\IMAGENES\fondos_sicodelicos_hd_20120119_14450044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"/>
            <a:ext cx="9144000" cy="6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3917" y="35317"/>
            <a:ext cx="4573016" cy="1143000"/>
          </a:xfrm>
        </p:spPr>
        <p:txBody>
          <a:bodyPr/>
          <a:lstStyle/>
          <a:p>
            <a:r>
              <a:rPr lang="es-MX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IMPORTANCIA</a:t>
            </a: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2" name="Picture 4" descr="http://4.bp.blogspot.com/_ZYSf1Ka-IlQ/S_QRUNvZdNI/AAAAAAAABpw/Hrh4gUh-TKk/s1600/pape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496"/>
            <a:ext cx="36724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2.bp.blogspot.com/-Np3-bnp_Occ/ULd3q_0EobI/AAAAAAAAAAc/oRC51XH1tf0/s1600/aud.fi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08" y="1628799"/>
            <a:ext cx="5364088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42479" y="21462"/>
            <a:ext cx="39601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-FACILITAR PREPARACION DE INFORME</a:t>
            </a:r>
          </a:p>
          <a:p>
            <a:r>
              <a:rPr lang="es-MX" dirty="0" smtClean="0"/>
              <a:t>-COMPROVAR Y EXPLICAR</a:t>
            </a:r>
          </a:p>
          <a:p>
            <a:r>
              <a:rPr lang="es-MX" dirty="0" smtClean="0"/>
              <a:t>-COORDINAR Y ORGANIZAR</a:t>
            </a:r>
          </a:p>
          <a:p>
            <a:r>
              <a:rPr lang="es-MX" dirty="0" smtClean="0"/>
              <a:t>-PREVEER</a:t>
            </a:r>
          </a:p>
          <a:p>
            <a:r>
              <a:rPr lang="es-MX" dirty="0" smtClean="0"/>
              <a:t>-SERVIR DE GUIA</a:t>
            </a:r>
          </a:p>
          <a:p>
            <a:r>
              <a:rPr lang="es-MX" dirty="0" smtClean="0"/>
              <a:t>-CUMPLIR CON DISPOCICIONES LEGALES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7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OL\Documents\IMAGENES\fondos-coloridos-22_mi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3" y="0"/>
            <a:ext cx="9209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PREPARACION DE LOS PAPELES DE TRABAJO</a:t>
            </a:r>
            <a:endParaRPr lang="es-MX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CLIENTE Y EJERCICIO A REVISAR</a:t>
            </a:r>
          </a:p>
          <a:p>
            <a:r>
              <a:rPr lang="es-MX" dirty="0" smtClean="0"/>
              <a:t>FECHA</a:t>
            </a:r>
          </a:p>
          <a:p>
            <a:r>
              <a:rPr lang="es-MX" dirty="0" smtClean="0"/>
              <a:t>NOMBRE Y APELLIDOS DEL SUJETO</a:t>
            </a:r>
          </a:p>
          <a:p>
            <a:r>
              <a:rPr lang="es-MX" dirty="0" smtClean="0"/>
              <a:t>OBJETO DE LOS MISMOS</a:t>
            </a:r>
          </a:p>
          <a:p>
            <a:r>
              <a:rPr lang="es-MX" dirty="0" smtClean="0"/>
              <a:t>EXPLICAR MARCAS O SIMBOLOS UTILIZADOS</a:t>
            </a:r>
            <a:endParaRPr lang="es-MX" dirty="0"/>
          </a:p>
        </p:txBody>
      </p:sp>
      <p:pic>
        <p:nvPicPr>
          <p:cNvPr id="8196" name="Picture 4" descr="http://direccionestrategica.itam.mx/wp-content/uploads/2010/09/normasINTdeAUDITOR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4534359"/>
            <a:ext cx="4621311" cy="23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86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OL\Documents\IMAGENES\wallpaper-windows8-300x1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31440"/>
            <a:ext cx="9505056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11266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CONTENIDO DE LOS PAPELES</a:t>
            </a:r>
            <a:endParaRPr lang="es-MX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525963"/>
          </a:xfrm>
        </p:spPr>
        <p:txBody>
          <a:bodyPr/>
          <a:lstStyle/>
          <a:p>
            <a:r>
              <a:rPr lang="es-MX" dirty="0" smtClean="0"/>
              <a:t>ESTADOS CONTABLES</a:t>
            </a:r>
          </a:p>
          <a:p>
            <a:r>
              <a:rPr lang="es-MX" dirty="0" smtClean="0"/>
              <a:t>RELACION DE LOS ACTIVOS Y PASIVOS</a:t>
            </a:r>
          </a:p>
          <a:p>
            <a:r>
              <a:rPr lang="es-MX" dirty="0" smtClean="0"/>
              <a:t>CIFRAS DE INGRESOS Y GASTOS</a:t>
            </a:r>
          </a:p>
          <a:p>
            <a:r>
              <a:rPr lang="es-MX" dirty="0" smtClean="0"/>
              <a:t>PRUEVA DEL TRABAJO EJECUTADO Y REVISADO</a:t>
            </a:r>
          </a:p>
          <a:p>
            <a:r>
              <a:rPr lang="es-MX" dirty="0" smtClean="0"/>
              <a:t>CONTROL INTERNO</a:t>
            </a:r>
          </a:p>
          <a:p>
            <a:r>
              <a:rPr lang="es-MX" dirty="0" smtClean="0"/>
              <a:t>DEFINICIONES O DESVIACIONES</a:t>
            </a:r>
          </a:p>
          <a:p>
            <a:r>
              <a:rPr lang="es-MX" dirty="0" smtClean="0"/>
              <a:t>DETALLE DE LAS CONTRARIEDADES</a:t>
            </a:r>
            <a:endParaRPr lang="es-MX" dirty="0"/>
          </a:p>
        </p:txBody>
      </p:sp>
      <p:pic>
        <p:nvPicPr>
          <p:cNvPr id="9220" name="Picture 4" descr="http://auditoriaofsist.wikispaces.com/file/view/papeles_trabajo_auditoria2.jpg/132132045/papeles_trabajo_auditor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39764"/>
            <a:ext cx="2560115" cy="34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267</Words>
  <Application>Microsoft Office PowerPoint</Application>
  <PresentationFormat>Presentación en pantalla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Adobe Garamond Pro Bold</vt:lpstr>
      <vt:lpstr>Adobe Hebrew</vt:lpstr>
      <vt:lpstr>Arial</vt:lpstr>
      <vt:lpstr>Calibri</vt:lpstr>
      <vt:lpstr>Tema de Office</vt:lpstr>
      <vt:lpstr>YOLANDA CASTELAN PATRICIO</vt:lpstr>
      <vt:lpstr>TECNICA DE AUDITORIA</vt:lpstr>
      <vt:lpstr>PROCEDIMIENTO DE AUDITORIA</vt:lpstr>
      <vt:lpstr>Presentación de PowerPoint</vt:lpstr>
      <vt:lpstr>Presentación de PowerPoint</vt:lpstr>
      <vt:lpstr>PAPELES DE TRABAJO</vt:lpstr>
      <vt:lpstr>IMPORTANCIA</vt:lpstr>
      <vt:lpstr>PREPARACION DE LOS PAPELES DE TRABAJO</vt:lpstr>
      <vt:lpstr>CONTENIDO DE LOS PAPELES</vt:lpstr>
      <vt:lpstr>ESTRUCTURA GENERAL </vt:lpstr>
      <vt:lpstr>NATURALEZA DE LOS PAPELES DE TRABAJO</vt:lpstr>
      <vt:lpstr>CONFIDENCIALIDAD</vt:lpstr>
      <vt:lpstr>PROPIEDAD</vt:lpstr>
      <vt:lpstr>CLASES DE PAPELES DE TRABAJO</vt:lpstr>
      <vt:lpstr>ARCHIVOS</vt:lpstr>
      <vt:lpstr>PERMANENTE</vt:lpstr>
      <vt:lpstr>GENERAL</vt:lpstr>
      <vt:lpstr>CORRIENTE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AUDITORIA</dc:title>
  <dc:creator>YOL</dc:creator>
  <cp:lastModifiedBy>FAMDPC</cp:lastModifiedBy>
  <cp:revision>19</cp:revision>
  <dcterms:created xsi:type="dcterms:W3CDTF">2013-06-01T02:24:15Z</dcterms:created>
  <dcterms:modified xsi:type="dcterms:W3CDTF">2014-02-07T01:26:58Z</dcterms:modified>
</cp:coreProperties>
</file>